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34"/>
  </p:notesMasterIdLst>
  <p:handoutMasterIdLst>
    <p:handoutMasterId r:id="rId35"/>
  </p:handoutMasterIdLst>
  <p:sldIdLst>
    <p:sldId id="256" r:id="rId5"/>
    <p:sldId id="29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6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7" r:id="rId30"/>
    <p:sldId id="286" r:id="rId31"/>
    <p:sldId id="285" r:id="rId32"/>
    <p:sldId id="271" r:id="rId33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21" autoAdjust="0"/>
    <p:restoredTop sz="94648" autoAdjust="0"/>
  </p:normalViewPr>
  <p:slideViewPr>
    <p:cSldViewPr snapToGrid="0">
      <p:cViewPr varScale="1">
        <p:scale>
          <a:sx n="70" d="100"/>
          <a:sy n="70" d="100"/>
        </p:scale>
        <p:origin x="34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174"/>
    </p:cViewPr>
  </p:sorterViewPr>
  <p:notesViewPr>
    <p:cSldViewPr snapToGrid="0">
      <p:cViewPr varScale="1">
        <p:scale>
          <a:sx n="89" d="100"/>
          <a:sy n="89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957B284-434F-4737-87F6-3C1E78FB2C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C727AB7-3970-4FE4-A134-9D1EEE3EAD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B8E98-EB83-4166-8CDF-F8D5CC97446D}" type="datetimeFigureOut">
              <a:rPr lang="es-ES" smtClean="0"/>
              <a:pPr/>
              <a:t>22/09/2020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0C17C43-A4DD-44E5-B373-511461F876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99C40B9-1970-4F62-BE22-5883A05E9A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5CBA8-3118-4264-9DB3-F09EDF8E113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3798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9F1FC-52BF-40A0-B8CD-E5DB9AB207F2}" type="datetimeFigureOut">
              <a:rPr lang="es-ES" noProof="0" smtClean="0"/>
              <a:pPr/>
              <a:t>22/09/2020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CC092-CABA-48D0-B3F7-B535EA5228F9}" type="slidenum">
              <a:rPr lang="es-ES" noProof="0" smtClean="0"/>
              <a:pPr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33446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7959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pPr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7277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pPr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9141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pPr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519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116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8191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711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9370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pPr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9435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pPr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5788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pPr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3466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0650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pPr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539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pPr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7195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F3AD093-6935-4E25-8E83-BEC3D2E3622E}" type="datetime1">
              <a:rPr lang="es-ES" noProof="0" smtClean="0"/>
              <a:pPr rtl="0"/>
              <a:t>22/09/2020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FE6873-B7CD-47F1-B4BA-70026F4A4FD4}" type="datetime1">
              <a:rPr lang="es-ES" noProof="0" smtClean="0"/>
              <a:pPr rtl="0"/>
              <a:t>22/09/2020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6AA1814-B970-47C5-B4E1-BCA0D77E15F3}" type="datetime1">
              <a:rPr lang="es-ES" noProof="0" smtClean="0"/>
              <a:pPr rtl="0"/>
              <a:t>22/09/2020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CF8AC2-1C52-4F78-88EE-331D670B19A5}" type="datetime1">
              <a:rPr lang="es-ES" noProof="0" smtClean="0"/>
              <a:pPr rtl="0"/>
              <a:t>22/09/2020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E6CF4E9-F423-4970-91B6-143DF72FA056}" type="datetime1">
              <a:rPr lang="es-ES" noProof="0" smtClean="0"/>
              <a:pPr rtl="0"/>
              <a:t>22/09/2020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955445-6089-478A-9DA1-4738AC4A8C11}" type="datetime1">
              <a:rPr lang="es-ES" noProof="0" smtClean="0"/>
              <a:pPr rtl="0"/>
              <a:t>22/09/2020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2D574B-5FDE-4FDF-8F45-99828D8C688F}" type="datetime1">
              <a:rPr lang="es-ES" noProof="0" smtClean="0"/>
              <a:pPr rtl="0"/>
              <a:t>22/09/2020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9631C6-D8ED-4343-819F-B7AEF7D4E056}" type="datetime1">
              <a:rPr lang="es-ES" noProof="0" smtClean="0"/>
              <a:pPr rtl="0"/>
              <a:t>22/09/2020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Rectá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6FA238-7AE4-47C1-BF2A-706B9C8FFAA8}" type="datetime1">
              <a:rPr lang="es-ES" noProof="0" smtClean="0"/>
              <a:pPr rtl="0"/>
              <a:t>22/09/2020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E6D5EDF-0088-49D6-AAFA-F513F5E3B893}" type="datetime1">
              <a:rPr lang="es-ES" noProof="0" smtClean="0"/>
              <a:pPr rtl="0"/>
              <a:t>22/09/2020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2E0ACB-2DC9-41EC-A846-D82D047DE411}" type="datetime1">
              <a:rPr lang="es-ES" noProof="0" smtClean="0"/>
              <a:pPr rtl="0"/>
              <a:t>22/09/2020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8DB00A2C-96CA-430C-81E9-81B790CC7C63}" type="datetime1">
              <a:rPr lang="es-ES" noProof="0" smtClean="0"/>
              <a:pPr rtl="0"/>
              <a:t>22/09/2020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industrial.unmsm.edu.pe/cidei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ab.cat/web/sala-de-prensa/detalle-noticia/el-petroleo-ha-contaminado-el-amazonas-" TargetMode="External"/><Relationship Id="rId2" Type="http://schemas.openxmlformats.org/officeDocument/2006/relationships/hyperlink" Target="https://elcomercio.pe/economia/peru/agua-desafios-pendientes-sistema-publico-agua-alcantarillado-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7" name="Imagen 6" descr="Conexiones digital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ángulo 3"/>
          <p:cNvSpPr/>
          <p:nvPr/>
        </p:nvSpPr>
        <p:spPr>
          <a:xfrm>
            <a:off x="446534" y="2897746"/>
            <a:ext cx="11262865" cy="1533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290" y="4973153"/>
            <a:ext cx="10993549" cy="895244"/>
          </a:xfrm>
        </p:spPr>
        <p:txBody>
          <a:bodyPr rtlCol="0">
            <a:noAutofit/>
          </a:bodyPr>
          <a:lstStyle/>
          <a:p>
            <a:r>
              <a:rPr lang="es-PE" sz="4800" b="1" cap="none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PROTOTIPO DE UN MODELO DE MACHINE LEARNING PARA LA</a:t>
            </a:r>
            <a:br>
              <a:rPr lang="es-PE" sz="4800" b="1" cap="none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s-PE" sz="4800" b="1" cap="none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PREDICCIÓN DE LA CALIDAD DE AGUA EN EL PERÚ</a:t>
            </a:r>
            <a:endParaRPr lang="es-ES" sz="4800" b="1" cap="none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717" y="6049675"/>
            <a:ext cx="10993546" cy="484822"/>
          </a:xfrm>
        </p:spPr>
        <p:txBody>
          <a:bodyPr rtlCol="0">
            <a:noAutofit/>
          </a:bodyPr>
          <a:lstStyle/>
          <a:p>
            <a:r>
              <a:rPr lang="es-ES" sz="1200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Raúl </a:t>
            </a:r>
            <a:r>
              <a:rPr lang="es-ES" sz="1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Armas </a:t>
            </a:r>
            <a:r>
              <a:rPr lang="es-ES" sz="1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Benavides </a:t>
            </a:r>
            <a:r>
              <a:rPr lang="es-ES" sz="1200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                    </a:t>
            </a:r>
            <a:r>
              <a:rPr lang="es-ES" sz="1200" b="1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ronnie</a:t>
            </a:r>
            <a:r>
              <a:rPr lang="es-ES" sz="1200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Osmar oliva moya </a:t>
            </a:r>
            <a:endParaRPr lang="es-ES" sz="12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endParaRPr lang="es-ES" sz="12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59414" y="5907034"/>
            <a:ext cx="11249986" cy="45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3600" b="1" dirty="0"/>
              <a:t>CALIFICACION DEL IMPACTO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05310" y="2215164"/>
            <a:ext cx="7894748" cy="4301544"/>
            <a:chOff x="399246" y="2215164"/>
            <a:chExt cx="7894748" cy="4301544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930" y="2215164"/>
              <a:ext cx="6897845" cy="2219996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246" y="4408384"/>
              <a:ext cx="7894748" cy="2108324"/>
            </a:xfrm>
            <a:prstGeom prst="rect">
              <a:avLst/>
            </a:prstGeom>
          </p:spPr>
        </p:pic>
      </p:grpSp>
      <p:sp>
        <p:nvSpPr>
          <p:cNvPr id="7" name="Rectángulo 6" descr="Network"/>
          <p:cNvSpPr/>
          <p:nvPr/>
        </p:nvSpPr>
        <p:spPr>
          <a:xfrm>
            <a:off x="8535742" y="1882198"/>
            <a:ext cx="2479972" cy="2526186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lc="http://schemas.openxmlformats.org/drawingml/2006/lockedCanvas" xmlns:asvg="http://schemas.microsoft.com/office/drawing/2016/SVG/main" xmlns:dgm="http://schemas.openxmlformats.org/drawingml/2006/diagram" xmlns="" r:embed="rId5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ángulo 7" descr="Link"/>
          <p:cNvSpPr/>
          <p:nvPr/>
        </p:nvSpPr>
        <p:spPr>
          <a:xfrm>
            <a:off x="8709948" y="4265593"/>
            <a:ext cx="2131560" cy="222278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lc="http://schemas.openxmlformats.org/drawingml/2006/lockedCanvas" xmlns:asvg="http://schemas.microsoft.com/office/drawing/2016/SVG/main" xmlns:dgm="http://schemas.openxmlformats.org/drawingml/2006/diagram" xmlns="" r:embed="rId7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4046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3600" b="1" dirty="0"/>
              <a:t>Recolección de datos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69194" y="2233242"/>
            <a:ext cx="63664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Lo primero que debe hacerse es recolectar la data de muestras de cantidad de agua.</a:t>
            </a:r>
          </a:p>
          <a:p>
            <a:r>
              <a:rPr lang="es-PE" dirty="0"/>
              <a:t>Parámetros: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076" y="1335780"/>
            <a:ext cx="4842456" cy="535928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69194" y="3237217"/>
            <a:ext cx="63664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dirty="0"/>
              <a:t>La calidad del agua se puede también determinar por un número de análisis cuantitativos en el </a:t>
            </a:r>
            <a:r>
              <a:rPr lang="es-PE" dirty="0" smtClean="0"/>
              <a:t>laboratorio, tales </a:t>
            </a:r>
            <a:r>
              <a:rPr lang="es-PE" dirty="0"/>
              <a:t>como pH, sólidos totales (TS), la conductividad y la contaminación microbiana.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69194" y="4383395"/>
            <a:ext cx="63664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dirty="0"/>
              <a:t>El parámetro WQI se correlaciona con siete parámetros, a saber, temperatura, turbidez, pH, dureza </a:t>
            </a:r>
            <a:r>
              <a:rPr lang="es-PE" dirty="0" smtClean="0"/>
              <a:t>como CaCO3</a:t>
            </a:r>
            <a:r>
              <a:rPr lang="es-PE" dirty="0"/>
              <a:t>, conductancia, sólidos disueltos totales y recuento de coliformes fecales. </a:t>
            </a:r>
            <a:endParaRPr lang="es-PE" dirty="0" smtClean="0"/>
          </a:p>
          <a:p>
            <a:pPr algn="just"/>
            <a:endParaRPr lang="es-PE" dirty="0"/>
          </a:p>
          <a:p>
            <a:pPr algn="just"/>
            <a:r>
              <a:rPr lang="es-PE" dirty="0" smtClean="0"/>
              <a:t>Tenemos </a:t>
            </a:r>
            <a:r>
              <a:rPr lang="es-PE" dirty="0"/>
              <a:t>que elegir </a:t>
            </a:r>
            <a:r>
              <a:rPr lang="es-PE" dirty="0" smtClean="0"/>
              <a:t>un mínimo </a:t>
            </a:r>
            <a:r>
              <a:rPr lang="es-PE" dirty="0"/>
              <a:t>número de parámetros para predecir el WQI, con el fin de reducir el costo del sistema. </a:t>
            </a:r>
            <a:endParaRPr lang="es-PE" dirty="0" smtClean="0"/>
          </a:p>
          <a:p>
            <a:pPr algn="just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0647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85104" y="2197564"/>
            <a:ext cx="112604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dirty="0"/>
              <a:t>Los tres parámetros cuyos sensores están fácilmente disponibles, cuestan lo más bajo y contribuyen claramente al WQI son la temperatura, turbidez y pH, que los considera seleccionados naturalmente. </a:t>
            </a:r>
            <a:endParaRPr lang="es-PE" dirty="0" smtClean="0"/>
          </a:p>
          <a:p>
            <a:pPr algn="just"/>
            <a:endParaRPr lang="es-PE" dirty="0" smtClean="0"/>
          </a:p>
          <a:p>
            <a:pPr algn="just"/>
            <a:endParaRPr lang="es-PE" dirty="0"/>
          </a:p>
          <a:p>
            <a:pPr algn="just"/>
            <a:r>
              <a:rPr lang="es-PE" dirty="0" smtClean="0"/>
              <a:t>El </a:t>
            </a:r>
            <a:r>
              <a:rPr lang="es-PE" dirty="0"/>
              <a:t>otro parámetro conveniente es total sólidos disueltos, cuyo sensor también está fácilmente disponible y se correlaciona con la conductancia y el recuento de heces coliformes, lo que significa que seleccionar TDS nos permitiría descartar los otros dos parámetros.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s-PE" sz="3600" b="1" dirty="0"/>
              <a:t>Recolección de datos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485104" y="4600925"/>
            <a:ext cx="111257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dirty="0"/>
              <a:t>Dejamos el parámetro inconveniente restante, la dureza como CaCO3, porque no es muy </a:t>
            </a:r>
            <a:r>
              <a:rPr lang="es-PE" dirty="0" smtClean="0"/>
              <a:t>correlacionado comparativamente </a:t>
            </a:r>
            <a:r>
              <a:rPr lang="es-PE" dirty="0"/>
              <a:t>y no es fácil de adquirir</a:t>
            </a:r>
            <a:r>
              <a:rPr lang="es-PE" dirty="0" smtClean="0"/>
              <a:t>.</a:t>
            </a:r>
          </a:p>
          <a:p>
            <a:endParaRPr lang="es-PE" dirty="0"/>
          </a:p>
          <a:p>
            <a:endParaRPr lang="es-PE" dirty="0"/>
          </a:p>
          <a:p>
            <a:r>
              <a:rPr lang="es-PE" dirty="0"/>
              <a:t>Ahora que hemos enumerado las observaciones del análisis de correlación, encontramos que nuestra</a:t>
            </a:r>
          </a:p>
          <a:p>
            <a:r>
              <a:rPr lang="es-PE" dirty="0"/>
              <a:t>predicción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420709" y="2060618"/>
            <a:ext cx="11389217" cy="953037"/>
          </a:xfrm>
          <a:prstGeom prst="roundRect">
            <a:avLst/>
          </a:prstGeom>
          <a:noFill/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redondeado 7"/>
          <p:cNvSpPr/>
          <p:nvPr/>
        </p:nvSpPr>
        <p:spPr>
          <a:xfrm>
            <a:off x="420709" y="3200347"/>
            <a:ext cx="11389217" cy="1152609"/>
          </a:xfrm>
          <a:prstGeom prst="roundRect">
            <a:avLst/>
          </a:prstGeom>
          <a:noFill/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redondeado 8"/>
          <p:cNvSpPr/>
          <p:nvPr/>
        </p:nvSpPr>
        <p:spPr>
          <a:xfrm>
            <a:off x="420708" y="4547539"/>
            <a:ext cx="11389217" cy="835830"/>
          </a:xfrm>
          <a:prstGeom prst="roundRect">
            <a:avLst/>
          </a:prstGeom>
          <a:noFill/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redondeado 9"/>
          <p:cNvSpPr/>
          <p:nvPr/>
        </p:nvSpPr>
        <p:spPr>
          <a:xfrm>
            <a:off x="420708" y="5616589"/>
            <a:ext cx="11389217" cy="835830"/>
          </a:xfrm>
          <a:prstGeom prst="round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5587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19876" t="13864" r="22318" b="15889"/>
          <a:stretch/>
        </p:blipFill>
        <p:spPr>
          <a:xfrm>
            <a:off x="1609860" y="685262"/>
            <a:ext cx="8873542" cy="60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797" y="696120"/>
            <a:ext cx="9344763" cy="58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6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20272" t="18266" r="22615" b="12544"/>
          <a:stretch/>
        </p:blipFill>
        <p:spPr>
          <a:xfrm>
            <a:off x="1438366" y="537853"/>
            <a:ext cx="9279197" cy="632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5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861" y="723900"/>
            <a:ext cx="9307888" cy="583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348" y="671178"/>
            <a:ext cx="9211480" cy="582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6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902" y="1339411"/>
            <a:ext cx="40481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5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711" y="707462"/>
            <a:ext cx="9069345" cy="569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2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Nota del </a:t>
            </a:r>
            <a:r>
              <a:rPr lang="en-US" sz="4000" b="1" dirty="0" err="1"/>
              <a:t>autor</a:t>
            </a:r>
            <a:endParaRPr lang="es-ES" sz="4000" b="1" dirty="0"/>
          </a:p>
        </p:txBody>
      </p:sp>
      <p:sp>
        <p:nvSpPr>
          <p:cNvPr id="7" name="Marcador de posición de texto 2">
            <a:extLst>
              <a:ext uri="{FF2B5EF4-FFF2-40B4-BE49-F238E27FC236}">
                <a16:creationId xmlns:a16="http://schemas.microsoft.com/office/drawing/2014/main" id="{1D935431-5E3F-4C1A-BED1-C5BC3D661ED8}"/>
              </a:ext>
            </a:extLst>
          </p:cNvPr>
          <p:cNvSpPr txBox="1">
            <a:spLocks/>
          </p:cNvSpPr>
          <p:nvPr/>
        </p:nvSpPr>
        <p:spPr bwMode="white">
          <a:xfrm>
            <a:off x="446796" y="2111423"/>
            <a:ext cx="11287811" cy="45964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PE" sz="2400" i="1" dirty="0" smtClean="0"/>
              <a:t>Uno </a:t>
            </a:r>
            <a:r>
              <a:rPr lang="es-PE" sz="2400" i="1" dirty="0"/>
              <a:t>de los temas expuestos fue inteligencia artificial ( AI ) . Personalmente me encuentro realizando un trabajo de investigación con </a:t>
            </a:r>
          </a:p>
          <a:p>
            <a:pPr algn="just"/>
            <a:r>
              <a:rPr lang="es-PE" sz="2400" i="1" dirty="0"/>
              <a:t>respecto a un método de inteligencia artificial denominado : </a:t>
            </a:r>
            <a:r>
              <a:rPr lang="es-PE" sz="2400" b="1" i="1" dirty="0"/>
              <a:t>Machine </a:t>
            </a:r>
            <a:r>
              <a:rPr lang="es-PE" sz="2400" b="1" i="1" dirty="0" err="1"/>
              <a:t>Learning</a:t>
            </a:r>
            <a:r>
              <a:rPr lang="es-PE" sz="2400" i="1" dirty="0"/>
              <a:t>.</a:t>
            </a:r>
          </a:p>
          <a:p>
            <a:pPr algn="just"/>
            <a:r>
              <a:rPr lang="es-PE" sz="2400" i="1" dirty="0"/>
              <a:t>Este método es un método de la </a:t>
            </a:r>
            <a:r>
              <a:rPr lang="es-PE" sz="2400" i="1" dirty="0" err="1"/>
              <a:t>inteligecia</a:t>
            </a:r>
            <a:r>
              <a:rPr lang="es-PE" sz="2400" i="1" dirty="0"/>
              <a:t> artificial que puede ser explotado para modelo </a:t>
            </a:r>
            <a:r>
              <a:rPr lang="es-PE" sz="2400" i="1" dirty="0" err="1"/>
              <a:t>predicitivos</a:t>
            </a:r>
            <a:r>
              <a:rPr lang="es-PE" sz="2400" i="1" dirty="0"/>
              <a:t>. </a:t>
            </a:r>
            <a:endParaRPr lang="es-PE" sz="2400" i="1" dirty="0" smtClean="0"/>
          </a:p>
          <a:p>
            <a:pPr algn="just"/>
            <a:r>
              <a:rPr lang="es-PE" sz="2400" i="1" dirty="0"/>
              <a:t>el estudio de esta investigación que estoy desarrollando es reciente, lo escogí debido a que es un tema fundamental y novedoso, y espero poder extenderlo.</a:t>
            </a:r>
          </a:p>
          <a:p>
            <a:pPr algn="just"/>
            <a:r>
              <a:rPr lang="es-PE" sz="2400" i="1" dirty="0"/>
              <a:t>La autoría la comparto con tres compañeros, con los cuales participé en el reciente congreso </a:t>
            </a:r>
            <a:r>
              <a:rPr lang="es-PE" sz="2400" i="1" dirty="0" err="1"/>
              <a:t>cide</a:t>
            </a:r>
            <a:r>
              <a:rPr lang="es-PE" sz="2400" i="1" dirty="0"/>
              <a:t>, en categoría I: </a:t>
            </a:r>
            <a:r>
              <a:rPr lang="es-PE" sz="2400" i="1" dirty="0">
                <a:hlinkClick r:id="rId2"/>
              </a:rPr>
              <a:t>https://industrial.unmsm.edu.pe/cidei/</a:t>
            </a:r>
            <a:endParaRPr lang="es-PE" sz="2400" i="1" dirty="0"/>
          </a:p>
          <a:p>
            <a:pPr algn="just"/>
            <a:endParaRPr lang="es-PE" sz="2400" i="1" dirty="0" smtClean="0"/>
          </a:p>
          <a:p>
            <a:pPr algn="just"/>
            <a:endParaRPr lang="es-PE" sz="2400" i="1" dirty="0"/>
          </a:p>
          <a:p>
            <a:pPr algn="just"/>
            <a:endParaRPr lang="es-PE" sz="2400" i="1" dirty="0" smtClean="0"/>
          </a:p>
          <a:p>
            <a:pPr algn="just"/>
            <a:endParaRPr lang="es-PE" sz="2400" i="1" dirty="0"/>
          </a:p>
          <a:p>
            <a:r>
              <a:rPr lang="es-PE" sz="2400" i="1" dirty="0" smtClean="0"/>
              <a:t>Raúl Armas Benavides </a:t>
            </a:r>
          </a:p>
          <a:p>
            <a:pPr algn="just"/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2572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23935" t="12632" r="24792" b="15361"/>
          <a:stretch/>
        </p:blipFill>
        <p:spPr>
          <a:xfrm>
            <a:off x="2375468" y="707462"/>
            <a:ext cx="7232172" cy="571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8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3600" b="1" dirty="0"/>
              <a:t>Análisis de Correlación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5331" y="3056598"/>
            <a:ext cx="8421338" cy="31765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ángulo 4"/>
          <p:cNvSpPr/>
          <p:nvPr/>
        </p:nvSpPr>
        <p:spPr>
          <a:xfrm>
            <a:off x="459346" y="2268709"/>
            <a:ext cx="79763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000" dirty="0"/>
              <a:t>Se realiza el análisis de correlación de las variables de las </a:t>
            </a:r>
            <a:r>
              <a:rPr lang="es-PE" sz="2000" dirty="0" smtClean="0"/>
              <a:t>lecturas:</a:t>
            </a:r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213258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28983" t="13689" r="29939" b="13248"/>
          <a:stretch/>
        </p:blipFill>
        <p:spPr>
          <a:xfrm>
            <a:off x="2956799" y="723899"/>
            <a:ext cx="5775077" cy="577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3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214" y="720342"/>
            <a:ext cx="8710828" cy="568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2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87219" y="1231656"/>
            <a:ext cx="5087075" cy="536005"/>
          </a:xfrm>
        </p:spPr>
        <p:txBody>
          <a:bodyPr/>
          <a:lstStyle/>
          <a:p>
            <a:pPr algn="ctr"/>
            <a:r>
              <a:rPr lang="es-PE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FASE DE ENTRENAMIENTO</a:t>
            </a:r>
            <a:endParaRPr lang="es-PE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23616" y="2452511"/>
            <a:ext cx="5393100" cy="2934999"/>
          </a:xfrm>
        </p:spPr>
        <p:txBody>
          <a:bodyPr>
            <a:normAutofit/>
          </a:bodyPr>
          <a:lstStyle/>
          <a:p>
            <a:pPr algn="just"/>
            <a:r>
              <a:rPr lang="es-PE" sz="2400" dirty="0"/>
              <a:t>Se realizarán entrenamientos con los algoritmos disponibles en Azure Machine Learning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370722" y="1231656"/>
            <a:ext cx="5087073" cy="553373"/>
          </a:xfrm>
        </p:spPr>
        <p:txBody>
          <a:bodyPr/>
          <a:lstStyle/>
          <a:p>
            <a:pPr algn="ctr"/>
            <a:r>
              <a:rPr lang="es-PE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ALGORITMOS DE REGRESIÓN</a:t>
            </a:r>
            <a:endParaRPr lang="es-PE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096001" y="2091198"/>
            <a:ext cx="5636515" cy="2934999"/>
          </a:xfrm>
        </p:spPr>
        <p:txBody>
          <a:bodyPr>
            <a:noAutofit/>
          </a:bodyPr>
          <a:lstStyle/>
          <a:p>
            <a:pPr algn="just"/>
            <a:r>
              <a:rPr lang="es-PE" sz="2400" dirty="0"/>
              <a:t>Luego pasa por el bloque de tratamiento de datos </a:t>
            </a:r>
            <a:r>
              <a:rPr lang="es-PE" sz="2400" dirty="0" err="1"/>
              <a:t>Select</a:t>
            </a:r>
            <a:r>
              <a:rPr lang="es-PE" sz="2400" dirty="0"/>
              <a:t> </a:t>
            </a:r>
            <a:r>
              <a:rPr lang="es-PE" sz="2400" dirty="0" err="1"/>
              <a:t>Columns</a:t>
            </a:r>
            <a:r>
              <a:rPr lang="es-PE" sz="2400" dirty="0"/>
              <a:t> In Data Set para seleccionar </a:t>
            </a:r>
            <a:r>
              <a:rPr lang="es-PE" sz="2400" dirty="0" smtClean="0"/>
              <a:t>las columnas </a:t>
            </a:r>
            <a:r>
              <a:rPr lang="es-PE" sz="2400" dirty="0"/>
              <a:t>que se desea procesar en la parte inferior se hallan los algoritmos regresión lineal </a:t>
            </a:r>
            <a:r>
              <a:rPr lang="es-PE" sz="2400" dirty="0" smtClean="0"/>
              <a:t>bayesiano, regresión </a:t>
            </a:r>
            <a:r>
              <a:rPr lang="es-PE" sz="2400" dirty="0"/>
              <a:t>de decisión forestal, regresión lineal, Neural Network </a:t>
            </a:r>
            <a:r>
              <a:rPr lang="es-PE" sz="2400" dirty="0" err="1"/>
              <a:t>Regression</a:t>
            </a:r>
            <a:r>
              <a:rPr lang="es-PE" sz="2400" dirty="0"/>
              <a:t>, y regresión del árbol </a:t>
            </a:r>
            <a:r>
              <a:rPr lang="es-PE" sz="2400" dirty="0" smtClean="0"/>
              <a:t>de decisión </a:t>
            </a:r>
            <a:r>
              <a:rPr lang="es-PE" sz="2400" dirty="0"/>
              <a:t>impulsada, en el que se basa la predicción.</a:t>
            </a:r>
          </a:p>
          <a:p>
            <a:pPr algn="just"/>
            <a:r>
              <a:rPr lang="es-PE" sz="2400" dirty="0"/>
              <a:t>Para normalización se usará el método Z score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309094" y="2091198"/>
            <a:ext cx="5510654" cy="2030041"/>
          </a:xfrm>
          <a:prstGeom prst="roundRect">
            <a:avLst/>
          </a:prstGeom>
          <a:noFill/>
          <a:ln w="762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redondeado 7"/>
          <p:cNvSpPr/>
          <p:nvPr/>
        </p:nvSpPr>
        <p:spPr>
          <a:xfrm>
            <a:off x="6108880" y="2013923"/>
            <a:ext cx="5808372" cy="4541423"/>
          </a:xfrm>
          <a:prstGeom prst="roundRect">
            <a:avLst/>
          </a:prstGeom>
          <a:noFill/>
          <a:ln w="762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 descr="Network"/>
          <p:cNvSpPr/>
          <p:nvPr/>
        </p:nvSpPr>
        <p:spPr>
          <a:xfrm>
            <a:off x="784266" y="4054917"/>
            <a:ext cx="2479972" cy="252618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lc="http://schemas.openxmlformats.org/drawingml/2006/lockedCanvas" xmlns:asvg="http://schemas.microsoft.com/office/drawing/2016/SVG/main" xmlns:dgm="http://schemas.openxmlformats.org/drawingml/2006/diagram" xmlns="" r:embed="rId3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Rectángulo 9" descr="Link"/>
          <p:cNvSpPr/>
          <p:nvPr/>
        </p:nvSpPr>
        <p:spPr>
          <a:xfrm>
            <a:off x="3424697" y="4206617"/>
            <a:ext cx="2131560" cy="222278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lc="http://schemas.openxmlformats.org/drawingml/2006/lockedCanvas" xmlns:asvg="http://schemas.microsoft.com/office/drawing/2016/SVG/main" xmlns:dgm="http://schemas.openxmlformats.org/drawingml/2006/diagram" xmlns="" r:embed="rId6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/>
          <a:srcRect r="5776"/>
          <a:stretch/>
        </p:blipFill>
        <p:spPr>
          <a:xfrm>
            <a:off x="6137107" y="2195984"/>
            <a:ext cx="5751917" cy="423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7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79430"/>
            <a:ext cx="11029616" cy="1013800"/>
          </a:xfrm>
        </p:spPr>
        <p:txBody>
          <a:bodyPr>
            <a:noAutofit/>
          </a:bodyPr>
          <a:lstStyle/>
          <a:p>
            <a:r>
              <a:rPr lang="es-PE" sz="3600" b="1" dirty="0"/>
              <a:t>Resultados de algoritmos de regresión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788" y="2252722"/>
            <a:ext cx="11066424" cy="386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4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 smtClean="0"/>
              <a:t>Resultados de algoritmos de regresión</a:t>
            </a:r>
            <a:endParaRPr lang="es-P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15240" y="2812833"/>
            <a:ext cx="11031919" cy="1717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CONCLUSIONES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81192" y="2036617"/>
            <a:ext cx="11029615" cy="3685309"/>
          </a:xfrm>
        </p:spPr>
        <p:txBody>
          <a:bodyPr/>
          <a:lstStyle/>
          <a:p>
            <a:pPr algn="just"/>
            <a:r>
              <a:rPr lang="es-PE" dirty="0" smtClean="0"/>
              <a:t>La calidad del agua se calcula convencionalmente utilizando parámetros de calidad del agua, que se adquieren a través de análisis de laboratorio que requieren mucho tiempo. Exploramos métodos alternativos de aprendizaje automático para estimarlo y encontramos varios estudios empleándolos. Estos estudios utilizaron más de 10 calidades de agua. parámetros para predecir el WQI. Ahmad y col. [8] usó 25 parámetros de entrada, </a:t>
            </a:r>
            <a:r>
              <a:rPr lang="es-PE" dirty="0" err="1" smtClean="0"/>
              <a:t>Sakizadeh</a:t>
            </a:r>
            <a:r>
              <a:rPr lang="es-PE" dirty="0" smtClean="0"/>
              <a:t> [9] usó 16 parámetros, </a:t>
            </a:r>
            <a:r>
              <a:rPr lang="es-PE" dirty="0" err="1" smtClean="0"/>
              <a:t>Gazzaz</a:t>
            </a:r>
            <a:r>
              <a:rPr lang="es-PE" dirty="0" smtClean="0"/>
              <a:t> y col. [4] utilizaron 23 parámetros de entrada en su metodología, y </a:t>
            </a:r>
            <a:r>
              <a:rPr lang="es-PE" dirty="0" err="1" smtClean="0"/>
              <a:t>Rankovic</a:t>
            </a:r>
            <a:r>
              <a:rPr lang="es-PE" dirty="0" smtClean="0"/>
              <a:t> et al. [12] utilizó 10 entradas parámetros, que </a:t>
            </a:r>
            <a:r>
              <a:rPr lang="es-PE" b="1" dirty="0" smtClean="0"/>
              <a:t>no son adecuados para sistemas económicos en tiempo real</a:t>
            </a:r>
            <a:r>
              <a:rPr lang="es-PE" dirty="0" smtClean="0"/>
              <a:t>. Considerando que, nuestra metodología emplea solo 6 parámetros de calidad del agua para predecir WQI.</a:t>
            </a:r>
          </a:p>
          <a:p>
            <a:endParaRPr lang="es-PE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/>
              <a:t>REFERENCIAS BIBLIOGRÁFICAS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4395" y="1971256"/>
            <a:ext cx="1206750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dirty="0"/>
              <a:t>[1] Anónimo. (enero 21, 2019). ¿Agua para todos?: Los desafíos del sistema público de agua </a:t>
            </a:r>
            <a:r>
              <a:rPr lang="es-PE" dirty="0" smtClean="0"/>
              <a:t>y alcantarillado</a:t>
            </a:r>
            <a:r>
              <a:rPr lang="es-PE" dirty="0"/>
              <a:t>. Agosto 10, 2019, de El comercio Sitio </a:t>
            </a:r>
            <a:r>
              <a:rPr lang="es-PE" dirty="0" smtClean="0"/>
              <a:t>web: </a:t>
            </a:r>
            <a:r>
              <a:rPr lang="es-PE" dirty="0" smtClean="0">
                <a:hlinkClick r:id="rId2"/>
              </a:rPr>
              <a:t>https</a:t>
            </a:r>
            <a:r>
              <a:rPr lang="es-PE" dirty="0">
                <a:hlinkClick r:id="rId2"/>
              </a:rPr>
              <a:t>://</a:t>
            </a:r>
            <a:r>
              <a:rPr lang="es-PE" dirty="0" smtClean="0">
                <a:hlinkClick r:id="rId2"/>
              </a:rPr>
              <a:t>elcomercio.pe/economia/peru/agua-desafios-pendientes-sistema-publico-agua-alcantarillado-</a:t>
            </a:r>
            <a:r>
              <a:rPr lang="es-PE" dirty="0" smtClean="0"/>
              <a:t> noticia-599530-noticia</a:t>
            </a:r>
            <a:r>
              <a:rPr lang="es-PE" dirty="0"/>
              <a:t>/</a:t>
            </a:r>
          </a:p>
          <a:p>
            <a:pPr algn="just"/>
            <a:endParaRPr lang="es-PE" dirty="0" smtClean="0"/>
          </a:p>
          <a:p>
            <a:pPr algn="just"/>
            <a:r>
              <a:rPr lang="es-PE" dirty="0" smtClean="0"/>
              <a:t>[</a:t>
            </a:r>
            <a:r>
              <a:rPr lang="es-PE" dirty="0"/>
              <a:t>2] AIDESEP. (junio 13,2014). El petróleo ha contaminado el Amazonas del Perú durante los últimos </a:t>
            </a:r>
            <a:r>
              <a:rPr lang="es-PE" dirty="0" smtClean="0"/>
              <a:t>30 años</a:t>
            </a:r>
            <a:r>
              <a:rPr lang="es-PE" dirty="0"/>
              <a:t>. Agosto 23, 2019, de </a:t>
            </a:r>
            <a:r>
              <a:rPr lang="es-PE" dirty="0" err="1"/>
              <a:t>Universitat</a:t>
            </a:r>
            <a:r>
              <a:rPr lang="es-PE" dirty="0"/>
              <a:t> </a:t>
            </a:r>
            <a:r>
              <a:rPr lang="es-PE" dirty="0" err="1"/>
              <a:t>Autònoma</a:t>
            </a:r>
            <a:r>
              <a:rPr lang="es-PE" dirty="0"/>
              <a:t> de Barcelona Sitio </a:t>
            </a:r>
            <a:r>
              <a:rPr lang="es-PE" dirty="0" smtClean="0"/>
              <a:t>web: </a:t>
            </a:r>
            <a:r>
              <a:rPr lang="es-PE" dirty="0" smtClean="0">
                <a:hlinkClick r:id="rId3"/>
              </a:rPr>
              <a:t>https</a:t>
            </a:r>
            <a:r>
              <a:rPr lang="es-PE" dirty="0">
                <a:hlinkClick r:id="rId3"/>
              </a:rPr>
              <a:t>://</a:t>
            </a:r>
            <a:r>
              <a:rPr lang="es-PE" dirty="0" smtClean="0">
                <a:hlinkClick r:id="rId3"/>
              </a:rPr>
              <a:t>www.uab.cat/web/sala-de-prensa/detalle-noticia/el-petroleo-ha-contaminado-el-amazonas-</a:t>
            </a:r>
            <a:r>
              <a:rPr lang="es-PE" dirty="0" smtClean="0"/>
              <a:t> del-peru-durante-los-ultimos-30-anos 1345667994339.html?noticiaid=1345672510909</a:t>
            </a:r>
            <a:endParaRPr lang="es-PE" dirty="0"/>
          </a:p>
          <a:p>
            <a:pPr algn="just"/>
            <a:endParaRPr lang="es-PE" dirty="0" smtClean="0"/>
          </a:p>
          <a:p>
            <a:pPr algn="just"/>
            <a:r>
              <a:rPr lang="es-PE" dirty="0" smtClean="0"/>
              <a:t>[</a:t>
            </a:r>
            <a:r>
              <a:rPr lang="es-PE" dirty="0"/>
              <a:t>3] INEI. (marzo, 2018). </a:t>
            </a:r>
            <a:r>
              <a:rPr lang="es-PE" dirty="0" err="1"/>
              <a:t>Peú</a:t>
            </a:r>
            <a:r>
              <a:rPr lang="es-PE" dirty="0"/>
              <a:t>: Formas de acceso al agua y saneamiento básico. Setiembre 25, 2019, </a:t>
            </a:r>
            <a:r>
              <a:rPr lang="es-PE" dirty="0" smtClean="0"/>
              <a:t>de INEI </a:t>
            </a:r>
            <a:r>
              <a:rPr lang="es-PE" dirty="0"/>
              <a:t>Sitio web: https://www. </a:t>
            </a:r>
            <a:r>
              <a:rPr lang="es-PE" dirty="0" smtClean="0"/>
              <a:t>inei.gob.pe/media/</a:t>
            </a:r>
            <a:r>
              <a:rPr lang="es-PE" dirty="0" err="1" smtClean="0"/>
              <a:t>MenuRecursivo</a:t>
            </a:r>
            <a:r>
              <a:rPr lang="es-PE" dirty="0" smtClean="0"/>
              <a:t>/boletines/boletín_agua_y_saneamiento.pdf</a:t>
            </a:r>
            <a:endParaRPr lang="es-PE" dirty="0"/>
          </a:p>
          <a:p>
            <a:pPr algn="just"/>
            <a:endParaRPr lang="es-PE" dirty="0" smtClean="0"/>
          </a:p>
          <a:p>
            <a:pPr algn="just"/>
            <a:r>
              <a:rPr lang="es-PE" dirty="0" smtClean="0"/>
              <a:t>[</a:t>
            </a:r>
            <a:r>
              <a:rPr lang="es-PE" dirty="0"/>
              <a:t>4] PLAANA. (2011). Plan nacional de acción ambiental. Diario Oficial El Peruano, p. 80.</a:t>
            </a:r>
          </a:p>
          <a:p>
            <a:pPr algn="just"/>
            <a:endParaRPr lang="es-PE" dirty="0" smtClean="0"/>
          </a:p>
          <a:p>
            <a:pPr algn="just"/>
            <a:r>
              <a:rPr lang="es-PE" dirty="0" smtClean="0"/>
              <a:t>[</a:t>
            </a:r>
            <a:r>
              <a:rPr lang="es-PE" dirty="0"/>
              <a:t>5] WASH.PE. (2019). Entre 7 y 8 millones de peruanos no tienen acceso a agua potable. Agosto </a:t>
            </a:r>
            <a:r>
              <a:rPr lang="es-PE" dirty="0" smtClean="0"/>
              <a:t>26, 2019</a:t>
            </a:r>
            <a:r>
              <a:rPr lang="es-PE" dirty="0"/>
              <a:t>, </a:t>
            </a:r>
            <a:r>
              <a:rPr lang="es-PE" dirty="0" smtClean="0"/>
              <a:t>de OXFAM </a:t>
            </a:r>
            <a:r>
              <a:rPr lang="es-PE" dirty="0"/>
              <a:t>Sitio web: https://</a:t>
            </a:r>
            <a:r>
              <a:rPr lang="es-PE" dirty="0" smtClean="0"/>
              <a:t>peru.oxfam.org/qu%C3%A9-hacemos-ayuda-humanitaria/entre-7-y-8-millones-de-peruanos-no-tienen-acceso-agua-potable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5695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es-ES" b="1" dirty="0">
                <a:solidFill>
                  <a:srgbClr val="FFFFFF"/>
                </a:solidFill>
              </a:rPr>
              <a:t>Gracias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4047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Autofit/>
          </a:bodyPr>
          <a:lstStyle/>
          <a:p>
            <a:r>
              <a:rPr lang="es-ES" sz="4400" b="1" dirty="0">
                <a:solidFill>
                  <a:srgbClr val="FFFEFF"/>
                </a:solidFill>
              </a:rPr>
              <a:t>RESUMEN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181080" y="896060"/>
            <a:ext cx="84297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400" dirty="0" smtClean="0"/>
              <a:t>Se </a:t>
            </a:r>
            <a:r>
              <a:rPr lang="es-PE" sz="2400" dirty="0"/>
              <a:t>abarca la problemática existente con respecto a </a:t>
            </a:r>
            <a:r>
              <a:rPr lang="es-PE" sz="2400" dirty="0" smtClean="0"/>
              <a:t>la contaminación </a:t>
            </a:r>
            <a:r>
              <a:rPr lang="es-PE" sz="2400" dirty="0"/>
              <a:t>del agua en nuestro país, para ello se aplica un modelo de inteligencia artificial con </a:t>
            </a:r>
            <a:r>
              <a:rPr lang="es-PE" sz="2400" dirty="0" smtClean="0"/>
              <a:t>el cual </a:t>
            </a:r>
            <a:r>
              <a:rPr lang="es-PE" sz="2400" dirty="0"/>
              <a:t>analizaremos componentes que determinen el grado de la calidad del agua mediante </a:t>
            </a:r>
            <a:r>
              <a:rPr lang="es-PE" sz="2400" dirty="0" smtClean="0"/>
              <a:t>la elaboración </a:t>
            </a:r>
            <a:r>
              <a:rPr lang="es-PE" sz="2400" dirty="0"/>
              <a:t>de un prototipo en Machine Learning.</a:t>
            </a:r>
          </a:p>
        </p:txBody>
      </p:sp>
      <p:sp>
        <p:nvSpPr>
          <p:cNvPr id="7" name="Rectángulo 6" descr="Network"/>
          <p:cNvSpPr/>
          <p:nvPr/>
        </p:nvSpPr>
        <p:spPr>
          <a:xfrm>
            <a:off x="406986" y="451657"/>
            <a:ext cx="2479972" cy="2526186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lc="http://schemas.openxmlformats.org/drawingml/2006/lockedCanvas" xmlns:asvg="http://schemas.microsoft.com/office/drawing/2016/SVG/main" xmlns:dgm="http://schemas.openxmlformats.org/drawingml/2006/diagram" xmlns="" r:embed="rId4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ángulo 7" descr="Link"/>
          <p:cNvSpPr/>
          <p:nvPr/>
        </p:nvSpPr>
        <p:spPr>
          <a:xfrm>
            <a:off x="581192" y="2835052"/>
            <a:ext cx="2131560" cy="2222786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lc="http://schemas.openxmlformats.org/drawingml/2006/lockedCanvas" xmlns:asvg="http://schemas.microsoft.com/office/drawing/2016/SVG/main" xmlns:dgm="http://schemas.openxmlformats.org/drawingml/2006/diagram" xmlns="" r:embed="rId6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Rectángulo 5"/>
          <p:cNvSpPr/>
          <p:nvPr/>
        </p:nvSpPr>
        <p:spPr>
          <a:xfrm>
            <a:off x="3181082" y="3282968"/>
            <a:ext cx="84297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400" dirty="0" smtClean="0"/>
              <a:t>Este </a:t>
            </a:r>
            <a:r>
              <a:rPr lang="es-PE" sz="2400" dirty="0"/>
              <a:t>prototipo servirá como guía para profesionales que deseen tratar problemas </a:t>
            </a:r>
            <a:r>
              <a:rPr lang="es-PE" sz="2400" dirty="0" smtClean="0"/>
              <a:t>con la </a:t>
            </a:r>
            <a:r>
              <a:rPr lang="es-PE" sz="2400" dirty="0"/>
              <a:t>calidad del </a:t>
            </a:r>
            <a:r>
              <a:rPr lang="es-PE" sz="2400" dirty="0" smtClean="0"/>
              <a:t>agua y </a:t>
            </a:r>
            <a:r>
              <a:rPr lang="es-PE" sz="2400" dirty="0"/>
              <a:t>lograr </a:t>
            </a:r>
            <a:r>
              <a:rPr lang="es-PE" sz="2400" dirty="0" smtClean="0"/>
              <a:t>la optimización </a:t>
            </a:r>
            <a:r>
              <a:rPr lang="es-PE" sz="2400" dirty="0"/>
              <a:t>en la gestión de los recursos hídricos en la aplicación de las diferentes industrias </a:t>
            </a:r>
            <a:r>
              <a:rPr lang="es-PE" sz="2400" dirty="0" smtClean="0"/>
              <a:t>de manera </a:t>
            </a:r>
            <a:r>
              <a:rPr lang="es-PE" sz="2400" dirty="0"/>
              <a:t>rápida. </a:t>
            </a:r>
          </a:p>
          <a:p>
            <a:pPr algn="just"/>
            <a:endParaRPr lang="es-PE" sz="2400" dirty="0"/>
          </a:p>
        </p:txBody>
      </p:sp>
      <p:sp>
        <p:nvSpPr>
          <p:cNvPr id="13" name="Rectángulo redondeado 12"/>
          <p:cNvSpPr/>
          <p:nvPr/>
        </p:nvSpPr>
        <p:spPr>
          <a:xfrm>
            <a:off x="2886957" y="807753"/>
            <a:ext cx="8987363" cy="2109287"/>
          </a:xfrm>
          <a:prstGeom prst="roundRect">
            <a:avLst/>
          </a:prstGeom>
          <a:noFill/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redondeado 13"/>
          <p:cNvSpPr/>
          <p:nvPr/>
        </p:nvSpPr>
        <p:spPr>
          <a:xfrm>
            <a:off x="2886956" y="3197368"/>
            <a:ext cx="8987363" cy="1682009"/>
          </a:xfrm>
          <a:prstGeom prst="roundRect">
            <a:avLst/>
          </a:prstGeom>
          <a:noFill/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074" name="Picture 2" descr="Que contamina el agua? | HerKhaLo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880" y="4662118"/>
            <a:ext cx="2290064" cy="152670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b="1" dirty="0"/>
              <a:t>Antecedentes Nacionales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21658" y="1991260"/>
            <a:ext cx="11738088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PE" sz="1900" dirty="0"/>
              <a:t>En el Perú, las descargas domésticas y mineras son las que ocasionan mayor contaminación en las </a:t>
            </a:r>
            <a:r>
              <a:rPr lang="es-PE" sz="1900" dirty="0" smtClean="0"/>
              <a:t>aguas receptoras</a:t>
            </a:r>
            <a:r>
              <a:rPr lang="es-PE" sz="1900" dirty="0"/>
              <a:t>, la primera por el volumen de sus vertimientos, y la minería por el tipo de vertimiento </a:t>
            </a:r>
            <a:r>
              <a:rPr lang="es-PE" sz="1900" dirty="0" smtClean="0"/>
              <a:t>de sustancias </a:t>
            </a:r>
            <a:r>
              <a:rPr lang="es-PE" sz="1900" dirty="0"/>
              <a:t>tóxicas. </a:t>
            </a:r>
            <a:endParaRPr lang="es-PE" sz="1900" dirty="0" smtClean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s-PE" sz="19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PE" sz="1900" dirty="0" smtClean="0"/>
              <a:t>Los </a:t>
            </a:r>
            <a:r>
              <a:rPr lang="es-PE" sz="1900" dirty="0"/>
              <a:t>principales procesos de modificación de la línea de costa son la erosión y </a:t>
            </a:r>
            <a:r>
              <a:rPr lang="es-PE" sz="1900" dirty="0" smtClean="0"/>
              <a:t>la acreción</a:t>
            </a:r>
            <a:r>
              <a:rPr lang="es-PE" sz="1900" dirty="0"/>
              <a:t>, que generan importantes procesos morfológicos, activados por la socavación de los </a:t>
            </a:r>
            <a:r>
              <a:rPr lang="es-PE" sz="1900" dirty="0" smtClean="0"/>
              <a:t>ríos, transporte </a:t>
            </a:r>
            <a:r>
              <a:rPr lang="es-PE" sz="1900" dirty="0"/>
              <a:t>de sedimentos que se incrementaron en el año 1983 en casi veinte veces el </a:t>
            </a:r>
            <a:r>
              <a:rPr lang="es-PE" sz="1900" dirty="0" smtClean="0"/>
              <a:t>promedio movilizado </a:t>
            </a:r>
            <a:r>
              <a:rPr lang="es-PE" sz="1900" dirty="0"/>
              <a:t>en años anteriores, llegando a más de treinta millones de metros cúbicos. </a:t>
            </a:r>
            <a:endParaRPr lang="es-PE" sz="1900" dirty="0" smtClean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s-PE" sz="19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PE" sz="1900" dirty="0" smtClean="0"/>
              <a:t>Es </a:t>
            </a:r>
            <a:r>
              <a:rPr lang="es-PE" sz="1900" dirty="0"/>
              <a:t>probable </a:t>
            </a:r>
            <a:r>
              <a:rPr lang="es-PE" sz="1900" dirty="0" smtClean="0"/>
              <a:t>que estas </a:t>
            </a:r>
            <a:r>
              <a:rPr lang="es-PE" sz="1900" dirty="0"/>
              <a:t>acciones ocurran también en el río Chancay y en otros ríos costeros, alterando la calidad de </a:t>
            </a:r>
            <a:r>
              <a:rPr lang="es-PE" sz="1900" dirty="0" smtClean="0"/>
              <a:t>las aguas </a:t>
            </a:r>
            <a:r>
              <a:rPr lang="es-PE" sz="1900" dirty="0"/>
              <a:t>costeras del litoral.</a:t>
            </a:r>
          </a:p>
        </p:txBody>
      </p:sp>
      <p:pic>
        <p:nvPicPr>
          <p:cNvPr id="1026" name="Picture 2" descr="Unos 21 ríos contaminados por relaves | Peru2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29224"/>
            <a:ext cx="4572000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A desarrollará proyecto piloto para proteger zonas del río Rímac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106" y="5229224"/>
            <a:ext cx="3593646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A trabaja en endurecer sanciones para evitar contaminación del río Rímac  | ANA web - Autoridad Nacional del Agua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867" y="5229224"/>
            <a:ext cx="3718133" cy="163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49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b="1" dirty="0"/>
              <a:t>Antecedentes Internacionales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69194" y="2229868"/>
            <a:ext cx="784752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000" dirty="0"/>
              <a:t>El agua es, además, una cuestión de derechos. A medida que crece </a:t>
            </a:r>
            <a:r>
              <a:rPr lang="es-PE" sz="2000" dirty="0" smtClean="0"/>
              <a:t>la población </a:t>
            </a:r>
            <a:r>
              <a:rPr lang="es-PE" sz="2000" dirty="0"/>
              <a:t>mundial, se genera </a:t>
            </a:r>
            <a:r>
              <a:rPr lang="es-PE" sz="2000" dirty="0" smtClean="0"/>
              <a:t>una necesidad </a:t>
            </a:r>
            <a:r>
              <a:rPr lang="es-PE" sz="2000" dirty="0"/>
              <a:t>creciente de conciliar </a:t>
            </a:r>
            <a:r>
              <a:rPr lang="es-PE" sz="2000" dirty="0" smtClean="0"/>
              <a:t>la competencia </a:t>
            </a:r>
            <a:r>
              <a:rPr lang="es-PE" sz="2000" dirty="0"/>
              <a:t>entre las demandas comerciales de los recursos </a:t>
            </a:r>
            <a:r>
              <a:rPr lang="es-PE" sz="2000" dirty="0" smtClean="0"/>
              <a:t>hídricos para que </a:t>
            </a:r>
            <a:r>
              <a:rPr lang="es-PE" sz="2000" dirty="0"/>
              <a:t>las comunidades tengan lo suficiente para satisfacer sus necesidades.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69194" y="4091658"/>
            <a:ext cx="78475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000" dirty="0"/>
              <a:t>Para el desarrollo del ser humano, el agua y los sistemas de saneamiento </a:t>
            </a:r>
            <a:r>
              <a:rPr lang="es-PE" sz="2000" dirty="0" smtClean="0"/>
              <a:t>no pueden </a:t>
            </a:r>
            <a:r>
              <a:rPr lang="es-PE" sz="2000" dirty="0"/>
              <a:t>estar separados.</a:t>
            </a:r>
          </a:p>
          <a:p>
            <a:pPr algn="just"/>
            <a:endParaRPr lang="es-PE" sz="2000" dirty="0" smtClean="0"/>
          </a:p>
          <a:p>
            <a:pPr algn="just"/>
            <a:r>
              <a:rPr lang="es-PE" sz="2000" dirty="0" smtClean="0"/>
              <a:t>Ambos </a:t>
            </a:r>
            <a:r>
              <a:rPr lang="es-PE" sz="2000" dirty="0"/>
              <a:t>son vitales para reducir la carga mundial de enfermedades y </a:t>
            </a:r>
            <a:r>
              <a:rPr lang="es-PE" sz="2000" dirty="0" smtClean="0"/>
              <a:t>para mejorar </a:t>
            </a:r>
            <a:r>
              <a:rPr lang="es-PE" sz="2000" dirty="0"/>
              <a:t>la salud, la educación </a:t>
            </a:r>
            <a:r>
              <a:rPr lang="es-PE" sz="2000" dirty="0" smtClean="0"/>
              <a:t>y la </a:t>
            </a:r>
            <a:r>
              <a:rPr lang="es-PE" sz="2000" dirty="0"/>
              <a:t>productividad económica de las poblaciones.</a:t>
            </a:r>
          </a:p>
        </p:txBody>
      </p:sp>
      <p:pic>
        <p:nvPicPr>
          <p:cNvPr id="2050" name="Picture 2" descr="Contaminación del agua: causas, consecuencias y soluciones – Agua.org.mx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036" y="2229868"/>
            <a:ext cx="3107932" cy="192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oce los principales contaminantes del agua y sus consecuencias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036" y="4383174"/>
            <a:ext cx="3107932" cy="207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32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3600" b="1" dirty="0"/>
              <a:t>Formulación del Problema</a:t>
            </a:r>
          </a:p>
        </p:txBody>
      </p:sp>
      <p:sp>
        <p:nvSpPr>
          <p:cNvPr id="5" name="Rectángulo 4"/>
          <p:cNvSpPr/>
          <p:nvPr/>
        </p:nvSpPr>
        <p:spPr>
          <a:xfrm>
            <a:off x="461493" y="3761550"/>
            <a:ext cx="11269014" cy="1262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581192" y="3885714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600" b="1" dirty="0"/>
              <a:t>Objetivo General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461493" y="1970467"/>
            <a:ext cx="11269014" cy="114621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461493" y="2036885"/>
            <a:ext cx="112690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800" dirty="0"/>
              <a:t>¿Cómo un modelo de machine learning ML puede utilizarse para predecir la calidad del agua?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461493" y="5208256"/>
            <a:ext cx="11269014" cy="138499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461493" y="5208256"/>
            <a:ext cx="112690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800" dirty="0"/>
              <a:t>Desarrollar un prototipo basado en algoritmos de Machine Learning que permita predecir la calidad </a:t>
            </a:r>
            <a:r>
              <a:rPr lang="es-PE" sz="2800" dirty="0" smtClean="0"/>
              <a:t>del agua </a:t>
            </a:r>
            <a:r>
              <a:rPr lang="es-PE" sz="2800" dirty="0"/>
              <a:t>en las estaciones de monitoreo a menor costo.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461493" y="3593206"/>
            <a:ext cx="3646868" cy="6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0"/>
          <p:cNvSpPr/>
          <p:nvPr/>
        </p:nvSpPr>
        <p:spPr>
          <a:xfrm>
            <a:off x="4232863" y="3591058"/>
            <a:ext cx="3646868" cy="6439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7963940" y="3590141"/>
            <a:ext cx="3646868" cy="643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4623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1947" y="1207705"/>
            <a:ext cx="5393101" cy="536005"/>
          </a:xfrm>
        </p:spPr>
        <p:txBody>
          <a:bodyPr/>
          <a:lstStyle/>
          <a:p>
            <a:pPr algn="ctr"/>
            <a:r>
              <a:rPr lang="es-PE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JUSTIFICACIÓN E IMPORTANCIA</a:t>
            </a:r>
            <a:endParaRPr lang="es-PE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81948" y="2176530"/>
            <a:ext cx="5393100" cy="3684521"/>
          </a:xfrm>
        </p:spPr>
        <p:txBody>
          <a:bodyPr>
            <a:noAutofit/>
          </a:bodyPr>
          <a:lstStyle/>
          <a:p>
            <a:pPr algn="just"/>
            <a:r>
              <a:rPr lang="es-PE" sz="2400" dirty="0" smtClean="0"/>
              <a:t>Informar </a:t>
            </a:r>
            <a:r>
              <a:rPr lang="es-PE" sz="2400" dirty="0"/>
              <a:t>y concientizar a la sociedad civil, </a:t>
            </a:r>
            <a:r>
              <a:rPr lang="es-PE" sz="2400" dirty="0" smtClean="0"/>
              <a:t>al empresariado </a:t>
            </a:r>
            <a:r>
              <a:rPr lang="es-PE" sz="2400" dirty="0"/>
              <a:t>y a la comunidad científica de la importancia de la calidad de agua en el país. </a:t>
            </a:r>
            <a:endParaRPr lang="es-PE" sz="2400" dirty="0" smtClean="0"/>
          </a:p>
          <a:p>
            <a:pPr algn="just"/>
            <a:r>
              <a:rPr lang="es-PE" sz="2400" dirty="0" smtClean="0"/>
              <a:t>Este trabajo aporta </a:t>
            </a:r>
            <a:r>
              <a:rPr lang="es-PE" sz="2400" dirty="0"/>
              <a:t>una detallada información de la actual situación problemática de nuestro país y </a:t>
            </a:r>
            <a:r>
              <a:rPr lang="es-PE" sz="2400" dirty="0" smtClean="0"/>
              <a:t>presenta propuestas </a:t>
            </a:r>
            <a:r>
              <a:rPr lang="es-PE" sz="2400" dirty="0"/>
              <a:t>de estrategias para optimizar la gestión de los recursos hídricos en </a:t>
            </a:r>
            <a:r>
              <a:rPr lang="es-PE" sz="2400" dirty="0" smtClean="0"/>
              <a:t>las diferentes </a:t>
            </a:r>
            <a:r>
              <a:rPr lang="es-PE" sz="2400" dirty="0"/>
              <a:t>industrias.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36652" y="988762"/>
            <a:ext cx="5393100" cy="553373"/>
          </a:xfrm>
        </p:spPr>
        <p:txBody>
          <a:bodyPr/>
          <a:lstStyle/>
          <a:p>
            <a:pPr algn="ctr"/>
            <a:r>
              <a:rPr lang="es-PE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LIMITACIONES</a:t>
            </a:r>
            <a:endParaRPr lang="es-PE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259132" y="2176530"/>
            <a:ext cx="5570620" cy="3684521"/>
          </a:xfrm>
        </p:spPr>
        <p:txBody>
          <a:bodyPr>
            <a:noAutofit/>
          </a:bodyPr>
          <a:lstStyle/>
          <a:p>
            <a:pPr algn="just"/>
            <a:r>
              <a:rPr lang="es-PE" sz="2400" dirty="0"/>
              <a:t>El curso de la presente investigación se desarrolló en el semestre 2020 1 en la facultad de </a:t>
            </a:r>
            <a:r>
              <a:rPr lang="es-PE" sz="2400" dirty="0" smtClean="0"/>
              <a:t>ingeniería industrial </a:t>
            </a:r>
            <a:r>
              <a:rPr lang="es-PE" sz="2400" dirty="0"/>
              <a:t>de la Universidad Nacional Mayor de San Marcos durante la pandemia por el Covid 19. </a:t>
            </a:r>
            <a:endParaRPr lang="es-PE" sz="2400" dirty="0" smtClean="0"/>
          </a:p>
          <a:p>
            <a:pPr algn="just"/>
            <a:r>
              <a:rPr lang="es-PE" sz="2400" dirty="0" smtClean="0"/>
              <a:t>Esto limitó </a:t>
            </a:r>
            <a:r>
              <a:rPr lang="es-PE" sz="2400" dirty="0"/>
              <a:t>al trabajo de campo y la investigación in situ en las centrales de monitoreo del río Chillón, donde </a:t>
            </a:r>
            <a:r>
              <a:rPr lang="es-PE" sz="2400" dirty="0" smtClean="0"/>
              <a:t>se quiso </a:t>
            </a:r>
            <a:r>
              <a:rPr lang="es-PE" sz="2400" dirty="0"/>
              <a:t>delimitar la investigación.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30431" y="1996226"/>
            <a:ext cx="5677940" cy="4443212"/>
          </a:xfrm>
          <a:prstGeom prst="roundRect">
            <a:avLst/>
          </a:prstGeom>
          <a:noFill/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redondeado 7"/>
          <p:cNvSpPr/>
          <p:nvPr/>
        </p:nvSpPr>
        <p:spPr>
          <a:xfrm>
            <a:off x="6205472" y="1996226"/>
            <a:ext cx="5677940" cy="4443212"/>
          </a:xfrm>
          <a:prstGeom prst="roundRect">
            <a:avLst/>
          </a:prstGeom>
          <a:noFill/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3353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ángulo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8" name="Marcador de posición de contenido 4" descr="Números digitale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88" y="928556"/>
            <a:ext cx="7213600" cy="1121871"/>
          </a:xfrm>
        </p:spPr>
        <p:txBody>
          <a:bodyPr rtlCol="0" anchor="ctr">
            <a:normAutofit fontScale="90000"/>
          </a:bodyPr>
          <a:lstStyle/>
          <a:p>
            <a:pPr algn="ctr"/>
            <a:r>
              <a:rPr lang="es-PE" sz="4000" b="1" dirty="0"/>
              <a:t>Aplicación de la inteligencia artificial y el </a:t>
            </a:r>
            <a:r>
              <a:rPr lang="es-PE" sz="4000" b="1" dirty="0" smtClean="0"/>
              <a:t>agua</a:t>
            </a:r>
            <a:endParaRPr lang="es-ES" sz="4000" b="1" dirty="0"/>
          </a:p>
        </p:txBody>
      </p:sp>
      <p:sp>
        <p:nvSpPr>
          <p:cNvPr id="6" name="Rectángulo 5"/>
          <p:cNvSpPr/>
          <p:nvPr/>
        </p:nvSpPr>
        <p:spPr>
          <a:xfrm>
            <a:off x="583099" y="2515464"/>
            <a:ext cx="72136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MACHINE LEARNING o APRENDIZAJE </a:t>
            </a:r>
            <a:r>
              <a:rPr lang="es-PE" sz="2000" b="1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AUTOMÁTICO</a:t>
            </a:r>
          </a:p>
          <a:p>
            <a:endParaRPr lang="es-PE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algn="just"/>
            <a:r>
              <a:rPr lang="es-PE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Machine Learning Machine Learning es una forma de IA que permite a un sistema aprender de los </a:t>
            </a:r>
            <a:r>
              <a:rPr lang="es-PE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datos en </a:t>
            </a:r>
            <a:r>
              <a:rPr lang="es-PE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lugar de a través de la programación explicita. Sin embargo, el aprendizaje automático no es </a:t>
            </a:r>
            <a:r>
              <a:rPr lang="es-PE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un proceso </a:t>
            </a:r>
            <a:r>
              <a:rPr lang="es-PE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simple. </a:t>
            </a:r>
            <a:endParaRPr lang="es-PE" dirty="0" smtClean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algn="just"/>
            <a:endParaRPr lang="es-PE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algn="just"/>
            <a:r>
              <a:rPr lang="es-PE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El </a:t>
            </a:r>
            <a:r>
              <a:rPr lang="es-PE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aprendizaje automático utiliza una variedad de algoritmos que aprenden </a:t>
            </a:r>
            <a:r>
              <a:rPr lang="es-PE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iterativamente de </a:t>
            </a:r>
            <a:r>
              <a:rPr lang="es-PE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datos para mejorar, describirlos mejor y predecir resultados. </a:t>
            </a:r>
            <a:endParaRPr lang="es-PE" dirty="0" smtClean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algn="just"/>
            <a:endParaRPr lang="es-PE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algn="just"/>
            <a:r>
              <a:rPr lang="es-PE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Un </a:t>
            </a:r>
            <a:r>
              <a:rPr lang="es-PE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modelo </a:t>
            </a:r>
            <a:r>
              <a:rPr lang="es-PE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de aprendizaje </a:t>
            </a:r>
            <a:r>
              <a:rPr lang="es-PE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automático es la salida generada cuando entrena su algoritmo con datos. Después </a:t>
            </a:r>
            <a:r>
              <a:rPr lang="es-PE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del entrenamiento</a:t>
            </a:r>
            <a:r>
              <a:rPr lang="es-PE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cuando proporciona un modelo con una entrada, se le dará una salida.</a:t>
            </a:r>
          </a:p>
        </p:txBody>
      </p:sp>
    </p:spTree>
    <p:extLst>
      <p:ext uri="{BB962C8B-B14F-4D97-AF65-F5344CB8AC3E}">
        <p14:creationId xmlns:p14="http://schemas.microsoft.com/office/powerpoint/2010/main" val="105161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669703"/>
            <a:ext cx="10993549" cy="1233314"/>
          </a:xfrm>
        </p:spPr>
        <p:txBody>
          <a:bodyPr>
            <a:noAutofit/>
          </a:bodyPr>
          <a:lstStyle/>
          <a:p>
            <a:r>
              <a:rPr lang="es-PE" sz="4400" b="1" dirty="0"/>
              <a:t>Aplicación de la inteligencia artificial y el agua</a:t>
            </a:r>
            <a:endParaRPr lang="es-PE" sz="44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81191" y="2121958"/>
            <a:ext cx="10993546" cy="590321"/>
          </a:xfrm>
        </p:spPr>
        <p:txBody>
          <a:bodyPr>
            <a:noAutofit/>
          </a:bodyPr>
          <a:lstStyle/>
          <a:p>
            <a:r>
              <a:rPr lang="es-PE" sz="3200" b="1" dirty="0"/>
              <a:t>Redes neuronales artificiales: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81191" y="3192405"/>
            <a:ext cx="1099354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Las RNA se basan en una estructura de neuronas unidas por enlaces que transmiten información a </a:t>
            </a:r>
            <a:r>
              <a:rPr lang="es-PE" sz="2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otras neuronas</a:t>
            </a:r>
            <a:r>
              <a:rPr lang="es-PE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las cuales entregan un resultado mediante funciones matemáticas. Las RNA aprenden de </a:t>
            </a:r>
            <a:r>
              <a:rPr lang="es-PE" sz="2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la información </a:t>
            </a:r>
            <a:r>
              <a:rPr lang="es-PE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histórica a través de un </a:t>
            </a:r>
            <a:r>
              <a:rPr lang="es-PE" sz="2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entrenamiento.</a:t>
            </a:r>
          </a:p>
          <a:p>
            <a:pPr algn="just"/>
            <a:endParaRPr lang="es-PE" sz="2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algn="just"/>
            <a:r>
              <a:rPr lang="es-PE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El principal potencial de las RNA es detectar no-linealidades en series temporales por lo que han sido </a:t>
            </a:r>
            <a:r>
              <a:rPr lang="es-PE" sz="2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de gran </a:t>
            </a:r>
            <a:r>
              <a:rPr lang="es-PE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utilidad en la predicción de datos económicos y financieros</a:t>
            </a:r>
            <a:r>
              <a:rPr lang="es-PE" sz="2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.</a:t>
            </a:r>
          </a:p>
          <a:p>
            <a:pPr algn="just"/>
            <a:endParaRPr lang="es-PE" sz="2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algn="just"/>
            <a:r>
              <a:rPr lang="es-PE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El concepto machine learning (ML) hace referencia al aprendizaje automático o aprendizaje de </a:t>
            </a:r>
            <a:r>
              <a:rPr lang="es-PE" sz="2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máquinas y</a:t>
            </a:r>
            <a:r>
              <a:rPr lang="es-PE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como tal, se engloba dentro del campo de la inteligencia artificial. La teoría del funcionamiento del ML </a:t>
            </a:r>
            <a:r>
              <a:rPr lang="es-PE" sz="2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es simple</a:t>
            </a:r>
            <a:r>
              <a:rPr lang="es-PE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las máquinas toman datos y aprenden por ellos mismos.</a:t>
            </a:r>
          </a:p>
        </p:txBody>
      </p:sp>
      <p:sp>
        <p:nvSpPr>
          <p:cNvPr id="5" name="Rectángulo redondeado 4"/>
          <p:cNvSpPr/>
          <p:nvPr/>
        </p:nvSpPr>
        <p:spPr>
          <a:xfrm>
            <a:off x="463639" y="2031805"/>
            <a:ext cx="8075054" cy="762911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2154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metadata/properties"/>
    <ds:schemaRef ds:uri="http://purl.org/dc/elements/1.1/"/>
    <ds:schemaRef ds:uri="http://schemas.microsoft.com/office/infopath/2007/PartnerControls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Dividendo para tecnología</Template>
  <TotalTime>0</TotalTime>
  <Words>1540</Words>
  <Application>Microsoft Office PowerPoint</Application>
  <PresentationFormat>Panorámica</PresentationFormat>
  <Paragraphs>106</Paragraphs>
  <Slides>29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5" baseType="lpstr">
      <vt:lpstr>Arial</vt:lpstr>
      <vt:lpstr>Calibri</vt:lpstr>
      <vt:lpstr>Gill Sans MT</vt:lpstr>
      <vt:lpstr>Wingdings</vt:lpstr>
      <vt:lpstr>Wingdings 2</vt:lpstr>
      <vt:lpstr>Dividendo</vt:lpstr>
      <vt:lpstr>PROTOTIPO DE UN MODELO DE MACHINE LEARNING PARA LA PREDICCIÓN DE LA CALIDAD DE AGUA EN EL PERÚ</vt:lpstr>
      <vt:lpstr>Nota del autor</vt:lpstr>
      <vt:lpstr>RESUMEN</vt:lpstr>
      <vt:lpstr>Antecedentes Nacionales</vt:lpstr>
      <vt:lpstr>Antecedentes Internacionales</vt:lpstr>
      <vt:lpstr>Formulación del Problema</vt:lpstr>
      <vt:lpstr>Presentación de PowerPoint</vt:lpstr>
      <vt:lpstr>Aplicación de la inteligencia artificial y el agua</vt:lpstr>
      <vt:lpstr>Aplicación de la inteligencia artificial y el agua</vt:lpstr>
      <vt:lpstr>CALIFICACION DEL IMPACTO</vt:lpstr>
      <vt:lpstr>Recolección de datos</vt:lpstr>
      <vt:lpstr>Recolección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Análisis de Correlación</vt:lpstr>
      <vt:lpstr>Presentación de PowerPoint</vt:lpstr>
      <vt:lpstr>Presentación de PowerPoint</vt:lpstr>
      <vt:lpstr>Presentación de PowerPoint</vt:lpstr>
      <vt:lpstr>Resultados de algoritmos de regresión</vt:lpstr>
      <vt:lpstr>Resultados de algoritmos de regresión</vt:lpstr>
      <vt:lpstr>CONCLUSIONES</vt:lpstr>
      <vt:lpstr>REFERENCIAS BIBLIOGRÁFICAS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2020-09-01T05:59:23Z</dcterms:created>
  <dcterms:modified xsi:type="dcterms:W3CDTF">2020-09-23T01:27:19Z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